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331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974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8399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443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291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68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536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729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998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089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60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0D0DA-65B5-438C-B581-ED4BACA69A07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8D70E-01D9-489E-B6B1-08CEBE3790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832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28699" y="550863"/>
            <a:ext cx="10855569" cy="2192337"/>
          </a:xfrm>
        </p:spPr>
        <p:txBody>
          <a:bodyPr>
            <a:normAutofit/>
          </a:bodyPr>
          <a:lstStyle/>
          <a:p>
            <a:r>
              <a:rPr lang="en-US" altLang="zh-CN" sz="4800"/>
              <a:t>Monocular Differentiable Rendering for Self-Supervised 3D Object Detection</a:t>
            </a:r>
            <a:endParaRPr lang="zh-CN" altLang="en-US" sz="4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724" y="3558471"/>
            <a:ext cx="8085521" cy="156985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03986" y="5618284"/>
            <a:ext cx="1315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/>
              <a:t>ECCV 2020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82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Ablation Study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056" y="4420031"/>
            <a:ext cx="8264683" cy="17546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12" y="2077468"/>
            <a:ext cx="6654969" cy="195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14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Introduction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21" y="2386648"/>
            <a:ext cx="4243537" cy="1277319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 rot="5400000">
            <a:off x="2748130" y="4053495"/>
            <a:ext cx="767849" cy="344173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9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20" y="4787196"/>
            <a:ext cx="4243537" cy="126685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38200" y="1690688"/>
            <a:ext cx="392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/>
              <a:t>Monocular 3D Object Detection Task: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6242538" y="1690688"/>
            <a:ext cx="4322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/>
              <a:t>Monocular 3D Object Detection Methods:</a:t>
            </a:r>
            <a:endParaRPr lang="zh-CN" altLang="en-US" b="1"/>
          </a:p>
        </p:txBody>
      </p:sp>
      <p:sp>
        <p:nvSpPr>
          <p:cNvPr id="11" name="文本框 10"/>
          <p:cNvSpPr txBox="1"/>
          <p:nvPr/>
        </p:nvSpPr>
        <p:spPr>
          <a:xfrm>
            <a:off x="6242538" y="2386648"/>
            <a:ext cx="35345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mtClean="0"/>
              <a:t>3D anchor based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mtClean="0"/>
              <a:t>Keypoints based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mtClean="0"/>
              <a:t>Pseudo-Lidar based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mtClean="0">
                <a:solidFill>
                  <a:srgbClr val="FF0000"/>
                </a:solidFill>
              </a:rPr>
              <a:t>3D Reconstruction based</a:t>
            </a:r>
            <a:endParaRPr lang="zh-CN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225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594" y="4332724"/>
            <a:ext cx="1920406" cy="134885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Prior Knowledge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462" y="3651737"/>
            <a:ext cx="2438400" cy="2438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20262" y="1725900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/>
              <a:t>3D mesh:</a:t>
            </a:r>
            <a:endParaRPr lang="zh-CN" altLang="en-US" b="1"/>
          </a:p>
        </p:txBody>
      </p:sp>
      <p:sp>
        <p:nvSpPr>
          <p:cNvPr id="7" name="矩形 6"/>
          <p:cNvSpPr/>
          <p:nvPr/>
        </p:nvSpPr>
        <p:spPr>
          <a:xfrm>
            <a:off x="6336324" y="1690688"/>
            <a:ext cx="5767754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smtClean="0"/>
              <a:t>Render:</a:t>
            </a:r>
          </a:p>
          <a:p>
            <a:pPr>
              <a:lnSpc>
                <a:spcPct val="150000"/>
              </a:lnSpc>
            </a:pPr>
            <a:r>
              <a:rPr lang="en-US" altLang="zh-CN"/>
              <a:t>Rendering</a:t>
            </a:r>
            <a:r>
              <a:rPr lang="en-US" altLang="zh-CN" smtClean="0"/>
              <a:t> is the process of generating an image from a 2D or 3D model (or models in what collectively could be called a scene file), by means of computer programs.</a:t>
            </a:r>
          </a:p>
          <a:p>
            <a:pPr>
              <a:lnSpc>
                <a:spcPct val="150000"/>
              </a:lnSpc>
            </a:pP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087" y="4488947"/>
            <a:ext cx="2027096" cy="103641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509" y="4641199"/>
            <a:ext cx="2164268" cy="108975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920262" y="2087894"/>
            <a:ext cx="533400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/>
              <a:t>In 3D computer graphics and solid modeling, a polygon mesh is a collection of vertices, edges and faces that defines the shape of a polyhedral object.</a:t>
            </a: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7368670" y="1774864"/>
            <a:ext cx="3082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/>
              <a:t>3D</a:t>
            </a:r>
            <a:r>
              <a:rPr lang="zh-CN" altLang="en-US"/>
              <a:t>的</a:t>
            </a:r>
            <a:r>
              <a:rPr lang="en-US" altLang="zh-CN"/>
              <a:t>mesh</a:t>
            </a:r>
            <a:r>
              <a:rPr lang="zh-CN" altLang="en-US"/>
              <a:t>绘制到</a:t>
            </a:r>
            <a:r>
              <a:rPr lang="en-US" altLang="zh-CN"/>
              <a:t>2D</a:t>
            </a:r>
            <a:r>
              <a:rPr lang="zh-CN" altLang="en-US"/>
              <a:t>屏幕平面</a:t>
            </a:r>
          </a:p>
        </p:txBody>
      </p:sp>
      <p:sp>
        <p:nvSpPr>
          <p:cNvPr id="17" name="矩形 16"/>
          <p:cNvSpPr/>
          <p:nvPr/>
        </p:nvSpPr>
        <p:spPr>
          <a:xfrm>
            <a:off x="2034670" y="1731291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mtClean="0"/>
              <a:t>用顶点与多边形表示三维物体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50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3" grpId="0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136" y="2896834"/>
            <a:ext cx="914479" cy="95258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Motivation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55161" y="1871295"/>
            <a:ext cx="1746739" cy="65300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991" tIns="47995" rIns="95991" bIns="4799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890" smtClean="0"/>
              <a:t>2D Image</a:t>
            </a:r>
            <a:endParaRPr lang="zh-CN" altLang="en-US" sz="1890"/>
          </a:p>
        </p:txBody>
      </p:sp>
      <p:sp>
        <p:nvSpPr>
          <p:cNvPr id="5" name="矩形 4"/>
          <p:cNvSpPr/>
          <p:nvPr/>
        </p:nvSpPr>
        <p:spPr>
          <a:xfrm>
            <a:off x="1229241" y="4632542"/>
            <a:ext cx="1530618" cy="65730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991" tIns="47995" rIns="95991" bIns="4799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890" smtClean="0"/>
              <a:t>3D Locations</a:t>
            </a:r>
            <a:endParaRPr lang="zh-CN" altLang="en-US" sz="1890"/>
          </a:p>
        </p:txBody>
      </p:sp>
      <p:sp>
        <p:nvSpPr>
          <p:cNvPr id="6" name="矩形 5"/>
          <p:cNvSpPr/>
          <p:nvPr/>
        </p:nvSpPr>
        <p:spPr>
          <a:xfrm>
            <a:off x="3643463" y="1864461"/>
            <a:ext cx="2223469" cy="65626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991" tIns="47995" rIns="95991" bIns="4799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890" smtClean="0"/>
              <a:t>2D Detect&amp;Depth </a:t>
            </a:r>
          </a:p>
          <a:p>
            <a:pPr algn="ctr"/>
            <a:r>
              <a:rPr lang="en-US" altLang="zh-CN" sz="1890" smtClean="0"/>
              <a:t>&amp;Instance Segment</a:t>
            </a:r>
            <a:endParaRPr lang="zh-CN" altLang="en-US" sz="1890"/>
          </a:p>
        </p:txBody>
      </p:sp>
      <p:sp>
        <p:nvSpPr>
          <p:cNvPr id="8" name="矩形 7"/>
          <p:cNvSpPr/>
          <p:nvPr/>
        </p:nvSpPr>
        <p:spPr>
          <a:xfrm>
            <a:off x="8864511" y="4632542"/>
            <a:ext cx="1746739" cy="65300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991" tIns="47995" rIns="95991" bIns="4799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890" smtClean="0"/>
              <a:t>Rendering</a:t>
            </a:r>
            <a:endParaRPr lang="zh-CN" altLang="en-US" sz="189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43" y="3111815"/>
            <a:ext cx="2119262" cy="6379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552" y="5674921"/>
            <a:ext cx="2136770" cy="63790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270" y="2740334"/>
            <a:ext cx="2073854" cy="72980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270" y="3493065"/>
            <a:ext cx="2073854" cy="781452"/>
          </a:xfrm>
          <a:prstGeom prst="rect">
            <a:avLst/>
          </a:prstGeom>
        </p:spPr>
      </p:pic>
      <p:sp>
        <p:nvSpPr>
          <p:cNvPr id="13" name="右箭头 12"/>
          <p:cNvSpPr/>
          <p:nvPr/>
        </p:nvSpPr>
        <p:spPr>
          <a:xfrm>
            <a:off x="3146405" y="2043932"/>
            <a:ext cx="399906" cy="307731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658" y="3229280"/>
            <a:ext cx="1172899" cy="731512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0303" y="3229280"/>
            <a:ext cx="895932" cy="527570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6451250" y="1858226"/>
            <a:ext cx="1910297" cy="65984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991" tIns="47995" rIns="95991" bIns="4799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890" smtClean="0"/>
              <a:t>Instance patches</a:t>
            </a:r>
            <a:endParaRPr lang="zh-CN" altLang="en-US" sz="1890"/>
          </a:p>
        </p:txBody>
      </p:sp>
      <p:sp>
        <p:nvSpPr>
          <p:cNvPr id="19" name="右箭头 18"/>
          <p:cNvSpPr/>
          <p:nvPr/>
        </p:nvSpPr>
        <p:spPr>
          <a:xfrm>
            <a:off x="5952883" y="2038727"/>
            <a:ext cx="399906" cy="307731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右箭头 19"/>
          <p:cNvSpPr/>
          <p:nvPr/>
        </p:nvSpPr>
        <p:spPr>
          <a:xfrm>
            <a:off x="8458356" y="2043931"/>
            <a:ext cx="399906" cy="307731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885876" y="1867719"/>
            <a:ext cx="1746739" cy="65300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991" tIns="47995" rIns="95991" bIns="4799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890" smtClean="0"/>
              <a:t>3D mesh</a:t>
            </a:r>
            <a:endParaRPr lang="zh-CN" altLang="en-US" sz="1890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5697" y="2871036"/>
            <a:ext cx="1013548" cy="1089754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408" y="5551359"/>
            <a:ext cx="979728" cy="422278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719" y="5591396"/>
            <a:ext cx="592801" cy="342203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070" y="6146220"/>
            <a:ext cx="2210131" cy="634861"/>
          </a:xfrm>
          <a:prstGeom prst="rect">
            <a:avLst/>
          </a:prstGeom>
        </p:spPr>
      </p:pic>
      <p:sp>
        <p:nvSpPr>
          <p:cNvPr id="31" name="右箭头 30"/>
          <p:cNvSpPr/>
          <p:nvPr/>
        </p:nvSpPr>
        <p:spPr>
          <a:xfrm rot="10800000">
            <a:off x="3132787" y="4863116"/>
            <a:ext cx="399906" cy="307731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右箭头 31"/>
          <p:cNvSpPr/>
          <p:nvPr/>
        </p:nvSpPr>
        <p:spPr>
          <a:xfrm rot="5400000">
            <a:off x="9603514" y="4037552"/>
            <a:ext cx="479917" cy="418892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右箭头 33"/>
          <p:cNvSpPr/>
          <p:nvPr/>
        </p:nvSpPr>
        <p:spPr>
          <a:xfrm rot="10800000">
            <a:off x="8348577" y="4895589"/>
            <a:ext cx="399906" cy="307731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3905621" y="4841251"/>
            <a:ext cx="4288134" cy="8550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991" tIns="47995" rIns="95991" bIns="4799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890">
                <a:solidFill>
                  <a:schemeClr val="accent5"/>
                </a:solidFill>
              </a:rPr>
              <a:t>Compare </a:t>
            </a:r>
            <a:r>
              <a:rPr lang="en-US" altLang="zh-CN" sz="1890" smtClean="0">
                <a:solidFill>
                  <a:schemeClr val="accent5"/>
                </a:solidFill>
              </a:rPr>
              <a:t>With silhouette</a:t>
            </a:r>
            <a:r>
              <a:rPr lang="en-US" altLang="zh-CN" sz="1890">
                <a:solidFill>
                  <a:schemeClr val="accent5"/>
                </a:solidFill>
              </a:rPr>
              <a:t>, bounding box, depth map and pixel colors </a:t>
            </a:r>
            <a:endParaRPr lang="zh-CN" altLang="en-US" sz="1890">
              <a:solidFill>
                <a:schemeClr val="accent5"/>
              </a:solidFill>
            </a:endParaRPr>
          </a:p>
          <a:p>
            <a:pPr algn="ctr"/>
            <a:endParaRPr lang="zh-CN" altLang="en-US" sz="1890">
              <a:solidFill>
                <a:schemeClr val="accent5"/>
              </a:solidFill>
            </a:endParaRPr>
          </a:p>
        </p:txBody>
      </p:sp>
      <p:sp>
        <p:nvSpPr>
          <p:cNvPr id="37" name="右箭头 36"/>
          <p:cNvSpPr/>
          <p:nvPr/>
        </p:nvSpPr>
        <p:spPr>
          <a:xfrm rot="16200000">
            <a:off x="4840381" y="4416052"/>
            <a:ext cx="399906" cy="307731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5657214" y="5184306"/>
            <a:ext cx="3037017" cy="7484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991" tIns="47995" rIns="95991" bIns="4799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890">
              <a:solidFill>
                <a:schemeClr val="accent5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052919" y="3957362"/>
            <a:ext cx="2121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121212"/>
                </a:solidFill>
              </a:rPr>
              <a:t>analysis by synthesis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71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091" y="2421633"/>
            <a:ext cx="8588484" cy="379508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77441" y="671179"/>
            <a:ext cx="516840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smtClean="0"/>
              <a:t>A</a:t>
            </a:r>
            <a:r>
              <a:rPr lang="zh-CN" altLang="en-US" sz="4400" smtClean="0"/>
              <a:t>nalysis</a:t>
            </a:r>
            <a:r>
              <a:rPr lang="zh-CN" altLang="en-US" sz="4400"/>
              <a:t>-by-synthesis</a:t>
            </a:r>
          </a:p>
        </p:txBody>
      </p:sp>
      <p:sp>
        <p:nvSpPr>
          <p:cNvPr id="6" name="矩形 5"/>
          <p:cNvSpPr/>
          <p:nvPr/>
        </p:nvSpPr>
        <p:spPr>
          <a:xfrm>
            <a:off x="692360" y="1809930"/>
            <a:ext cx="111585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solidFill>
                  <a:srgbClr val="121212"/>
                </a:solidFill>
                <a:latin typeface="-apple-system"/>
              </a:rPr>
              <a:t>通过</a:t>
            </a:r>
            <a:r>
              <a:rPr lang="zh-CN" altLang="en-US" smtClean="0">
                <a:solidFill>
                  <a:srgbClr val="121212"/>
                </a:solidFill>
                <a:latin typeface="-apple-system"/>
              </a:rPr>
              <a:t>合成</a:t>
            </a:r>
            <a:r>
              <a:rPr lang="zh-CN" altLang="en-US">
                <a:solidFill>
                  <a:srgbClr val="121212"/>
                </a:solidFill>
                <a:latin typeface="-apple-system"/>
              </a:rPr>
              <a:t>分析（</a:t>
            </a:r>
            <a:r>
              <a:rPr lang="en-US" altLang="zh-CN">
                <a:solidFill>
                  <a:srgbClr val="121212"/>
                </a:solidFill>
              </a:rPr>
              <a:t>analysis by synthesis</a:t>
            </a:r>
            <a:r>
              <a:rPr lang="zh-CN" altLang="en-US">
                <a:solidFill>
                  <a:srgbClr val="121212"/>
                </a:solidFill>
                <a:latin typeface="-apple-system"/>
              </a:rPr>
              <a:t>）</a:t>
            </a:r>
            <a:r>
              <a:rPr lang="zh-CN" altLang="en-US" smtClean="0">
                <a:solidFill>
                  <a:srgbClr val="121212"/>
                </a:solidFill>
                <a:latin typeface="-apple-system"/>
              </a:rPr>
              <a:t>来渲染：</a:t>
            </a:r>
            <a:r>
              <a:rPr lang="zh-CN" altLang="en-US">
                <a:solidFill>
                  <a:srgbClr val="121212"/>
                </a:solidFill>
                <a:latin typeface="-apple-system"/>
              </a:rPr>
              <a:t>视觉系统抽取场景参数，图形系统基于这些参数渲染图像。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456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Pipeline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15" y="1524000"/>
            <a:ext cx="11675605" cy="324322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14" y="5148184"/>
            <a:ext cx="7084734" cy="99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56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Method</a:t>
            </a:r>
            <a:r>
              <a:rPr lang="en-US" altLang="zh-CN"/>
              <a:t> </a:t>
            </a:r>
            <a:r>
              <a:rPr lang="en-US" altLang="zh-CN" smtClean="0"/>
              <a:t>: Mesh generation and Rendering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526639" y="6209377"/>
            <a:ext cx="5520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mtClean="0"/>
              <a:t>Learning </a:t>
            </a:r>
            <a:r>
              <a:rPr lang="en-US" altLang="zh-CN"/>
              <a:t>View Priors for Single-view 3D </a:t>
            </a:r>
            <a:r>
              <a:rPr lang="en-US" altLang="zh-CN" smtClean="0"/>
              <a:t>Reconstruction</a:t>
            </a:r>
            <a:r>
              <a:rPr lang="en-US" altLang="zh-CN"/>
              <a:t>.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553497" y="3392129"/>
            <a:ext cx="245806" cy="28513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677" y="1690688"/>
            <a:ext cx="8377268" cy="392353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526639" y="6488668"/>
            <a:ext cx="26725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mtClean="0"/>
              <a:t>Neural </a:t>
            </a:r>
            <a:r>
              <a:rPr lang="en-US" altLang="zh-CN"/>
              <a:t>3D Mesh </a:t>
            </a:r>
            <a:r>
              <a:rPr lang="en-US" altLang="zh-CN" smtClean="0"/>
              <a:t>Renderer.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73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Loss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838200" y="1690688"/>
            <a:ext cx="2245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Pixel Map </a:t>
            </a:r>
            <a:r>
              <a:rPr lang="zh-CN" altLang="en-US" smtClean="0"/>
              <a:t>Difference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962" y="1554622"/>
            <a:ext cx="4075801" cy="78855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38200" y="2515328"/>
            <a:ext cx="25785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Bounding Box Difference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399" y="2342530"/>
            <a:ext cx="3750925" cy="71492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38200" y="3339968"/>
            <a:ext cx="2161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Silhouette Difference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791" y="3167821"/>
            <a:ext cx="4312007" cy="1428677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38200" y="4849883"/>
            <a:ext cx="22708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Depth Map Difference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620" y="4677797"/>
            <a:ext cx="3406435" cy="65537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38200" y="569599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/>
              <a:t>Overall</a:t>
            </a:r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399" y="5695993"/>
            <a:ext cx="3970364" cy="33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26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Experiment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41" y="2580600"/>
            <a:ext cx="7117697" cy="275867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910" y="2494394"/>
            <a:ext cx="4537198" cy="28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2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字体推荐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华科" id="{9408A40E-E6C0-4362-BAF0-518DA04DC1FF}" vid="{BDD34679-F257-4FA9-B0F1-7C9F81F9954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推荐字体</Template>
  <TotalTime>2592</TotalTime>
  <Words>213</Words>
  <Application>Microsoft Office PowerPoint</Application>
  <PresentationFormat>宽屏</PresentationFormat>
  <Paragraphs>43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-apple-system</vt:lpstr>
      <vt:lpstr>微软雅黑</vt:lpstr>
      <vt:lpstr>Arial</vt:lpstr>
      <vt:lpstr>Times New Roman</vt:lpstr>
      <vt:lpstr>Wingdings</vt:lpstr>
      <vt:lpstr>Office 主题​​</vt:lpstr>
      <vt:lpstr>Monocular Differentiable Rendering for Self-Supervised 3D Object Detection</vt:lpstr>
      <vt:lpstr>Introduction</vt:lpstr>
      <vt:lpstr>Prior Knowledge</vt:lpstr>
      <vt:lpstr>Motivation</vt:lpstr>
      <vt:lpstr>PowerPoint 演示文稿</vt:lpstr>
      <vt:lpstr>Pipeline</vt:lpstr>
      <vt:lpstr>Method : Mesh generation and Rendering</vt:lpstr>
      <vt:lpstr>Loss</vt:lpstr>
      <vt:lpstr>Experiment</vt:lpstr>
      <vt:lpstr>Ablation Study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Monocular Differentiable Rendering for Self-Supervised 3D Object Detection</dc:title>
  <dc:creator>熊 凯昕</dc:creator>
  <cp:lastModifiedBy>熊 凯昕</cp:lastModifiedBy>
  <cp:revision>28</cp:revision>
  <dcterms:created xsi:type="dcterms:W3CDTF">2020-11-01T02:20:21Z</dcterms:created>
  <dcterms:modified xsi:type="dcterms:W3CDTF">2020-11-21T11:53:22Z</dcterms:modified>
</cp:coreProperties>
</file>

<file path=docProps/thumbnail.jpeg>
</file>